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8229600" cx="14630400"/>
  <p:notesSz cx="8229600" cy="14630400"/>
  <p:embeddedFontLst>
    <p:embeddedFont>
      <p:font typeface="Merriweather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EF8BBB2-DCA3-47E6-90F0-41EA1B473C61}">
  <a:tblStyle styleId="{AEF8BBB2-DCA3-47E6-90F0-41EA1B473C6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regular.fntdata"/><Relationship Id="rId22" Type="http://schemas.openxmlformats.org/officeDocument/2006/relationships/font" Target="fonts/Merriweather-italic.fntdata"/><Relationship Id="rId21" Type="http://schemas.openxmlformats.org/officeDocument/2006/relationships/font" Target="fonts/Merriweather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Merriweather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2.png>
</file>

<file path=ppt/media/image15.png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04d1f40dc6_0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304d1f40dc6_0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04d1f40dc6_0_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04d1f40dc6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304d1f40dc6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04d1f40dc6_0_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04d1f40dc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304d1f40dc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04d1f40dc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04d1f40dc6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304d1f40dc6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04d1f40dc6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1.png"/><Relationship Id="rId4" Type="http://schemas.openxmlformats.org/officeDocument/2006/relationships/image" Target="../media/image4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22.png"/><Relationship Id="rId5" Type="http://schemas.openxmlformats.org/officeDocument/2006/relationships/image" Target="../media/image28.png"/><Relationship Id="rId6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0.png"/><Relationship Id="rId4" Type="http://schemas.openxmlformats.org/officeDocument/2006/relationships/image" Target="../media/image24.png"/><Relationship Id="rId5" Type="http://schemas.openxmlformats.org/officeDocument/2006/relationships/image" Target="../media/image35.png"/><Relationship Id="rId6" Type="http://schemas.openxmlformats.org/officeDocument/2006/relationships/image" Target="../media/image3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9.png"/><Relationship Id="rId4" Type="http://schemas.openxmlformats.org/officeDocument/2006/relationships/image" Target="../media/image29.png"/><Relationship Id="rId5" Type="http://schemas.openxmlformats.org/officeDocument/2006/relationships/image" Target="../media/image27.png"/><Relationship Id="rId6" Type="http://schemas.openxmlformats.org/officeDocument/2006/relationships/image" Target="../media/image33.png"/><Relationship Id="rId7" Type="http://schemas.openxmlformats.org/officeDocument/2006/relationships/image" Target="../media/image23.png"/><Relationship Id="rId8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png"/><Relationship Id="rId4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6.png"/><Relationship Id="rId4" Type="http://schemas.openxmlformats.org/officeDocument/2006/relationships/image" Target="../media/image39.png"/><Relationship Id="rId5" Type="http://schemas.openxmlformats.org/officeDocument/2006/relationships/image" Target="../media/image37.png"/><Relationship Id="rId6" Type="http://schemas.openxmlformats.org/officeDocument/2006/relationships/image" Target="../media/image41.png"/><Relationship Id="rId7" Type="http://schemas.openxmlformats.org/officeDocument/2006/relationships/image" Target="../media/image44.png"/><Relationship Id="rId8" Type="http://schemas.openxmlformats.org/officeDocument/2006/relationships/image" Target="../media/image4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8.png"/><Relationship Id="rId4" Type="http://schemas.openxmlformats.org/officeDocument/2006/relationships/image" Target="../media/image5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2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9360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280190" y="2192655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Evolutionary Dynamics and Coordination in Strategic Games</a:t>
            </a:r>
            <a:endParaRPr b="0" i="0" sz="44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6280190" y="4659154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 comparative analysis of Rock-Paper-Scissors, Chicken, Battle of the Sexes, and Stag Hunt through the lens of evolutionary game theory.</a:t>
            </a:r>
            <a:endParaRPr b="0" i="0" sz="175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6280190" y="5657017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6756440" y="5640110"/>
            <a:ext cx="2313861" cy="396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Open Sans"/>
              <a:buNone/>
            </a:pPr>
            <a:r>
              <a:t/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/>
          <p:nvPr/>
        </p:nvSpPr>
        <p:spPr>
          <a:xfrm>
            <a:off x="766140" y="597614"/>
            <a:ext cx="5670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Battle of the Sexes</a:t>
            </a:r>
            <a:endParaRPr b="0" i="0" sz="4450" u="none" cap="none" strike="noStrike"/>
          </a:p>
        </p:txBody>
      </p:sp>
      <p:pic>
        <p:nvPicPr>
          <p:cNvPr id="198" name="Google Shape;198;p22" title="output-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350" y="1687075"/>
            <a:ext cx="8946648" cy="569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2" title="Screenshot 2025-04-08 at 3.12.45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79850" y="3491775"/>
            <a:ext cx="4646000" cy="124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/>
          <p:nvPr/>
        </p:nvSpPr>
        <p:spPr>
          <a:xfrm>
            <a:off x="655645" y="508400"/>
            <a:ext cx="4626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Stag Hunt </a:t>
            </a:r>
            <a:endParaRPr b="0" i="0" sz="4450" u="none" cap="none" strike="noStrike"/>
          </a:p>
        </p:txBody>
      </p:sp>
      <p:sp>
        <p:nvSpPr>
          <p:cNvPr id="206" name="Google Shape;206;p23"/>
          <p:cNvSpPr/>
          <p:nvPr/>
        </p:nvSpPr>
        <p:spPr>
          <a:xfrm>
            <a:off x="7730165" y="4156107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Stag Strategy</a:t>
            </a:r>
            <a:endParaRPr b="0" i="0" sz="2200" u="none" cap="none" strike="noStrike"/>
          </a:p>
        </p:txBody>
      </p:sp>
      <p:sp>
        <p:nvSpPr>
          <p:cNvPr id="207" name="Google Shape;207;p23"/>
          <p:cNvSpPr/>
          <p:nvPr/>
        </p:nvSpPr>
        <p:spPr>
          <a:xfrm>
            <a:off x="7730165" y="4737251"/>
            <a:ext cx="6244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Payoff-dominant choice. Requires mutual coordination. Highest reward potential.</a:t>
            </a:r>
            <a:endParaRPr b="0" i="0" sz="1750" u="none" cap="none" strike="noStrike"/>
          </a:p>
        </p:txBody>
      </p:sp>
      <p:sp>
        <p:nvSpPr>
          <p:cNvPr id="208" name="Google Shape;208;p23"/>
          <p:cNvSpPr/>
          <p:nvPr/>
        </p:nvSpPr>
        <p:spPr>
          <a:xfrm>
            <a:off x="7730165" y="5667129"/>
            <a:ext cx="6244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High risk if partner chooses hare</a:t>
            </a:r>
            <a:endParaRPr b="0" i="0" sz="1750" u="none" cap="none" strike="noStrike"/>
          </a:p>
        </p:txBody>
      </p:sp>
      <p:sp>
        <p:nvSpPr>
          <p:cNvPr id="209" name="Google Shape;209;p23"/>
          <p:cNvSpPr/>
          <p:nvPr/>
        </p:nvSpPr>
        <p:spPr>
          <a:xfrm>
            <a:off x="7730165" y="6109327"/>
            <a:ext cx="6244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Optimal when trust exists</a:t>
            </a:r>
            <a:endParaRPr b="0" i="0" sz="1750" u="none" cap="none" strike="noStrike"/>
          </a:p>
        </p:txBody>
      </p:sp>
      <p:sp>
        <p:nvSpPr>
          <p:cNvPr id="210" name="Google Shape;210;p23"/>
          <p:cNvSpPr/>
          <p:nvPr/>
        </p:nvSpPr>
        <p:spPr>
          <a:xfrm>
            <a:off x="7730171" y="1372282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Hare Strategy</a:t>
            </a:r>
            <a:endParaRPr b="0" i="0" sz="2200" u="none" cap="none" strike="noStrike"/>
          </a:p>
        </p:txBody>
      </p:sp>
      <p:sp>
        <p:nvSpPr>
          <p:cNvPr id="211" name="Google Shape;211;p23"/>
          <p:cNvSpPr/>
          <p:nvPr/>
        </p:nvSpPr>
        <p:spPr>
          <a:xfrm>
            <a:off x="7730171" y="1953426"/>
            <a:ext cx="6244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Risk-dominant choice. Guarantees minimum payoff. Lower maximum reward.</a:t>
            </a:r>
            <a:endParaRPr b="0" i="0" sz="1750" u="none" cap="none" strike="noStrike"/>
          </a:p>
        </p:txBody>
      </p:sp>
      <p:sp>
        <p:nvSpPr>
          <p:cNvPr id="212" name="Google Shape;212;p23"/>
          <p:cNvSpPr/>
          <p:nvPr/>
        </p:nvSpPr>
        <p:spPr>
          <a:xfrm>
            <a:off x="7730171" y="2883304"/>
            <a:ext cx="6244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Safe regardless of partner's choice</a:t>
            </a:r>
            <a:endParaRPr b="0" i="0" sz="1750" u="none" cap="none" strike="noStrike"/>
          </a:p>
        </p:txBody>
      </p:sp>
      <p:sp>
        <p:nvSpPr>
          <p:cNvPr id="213" name="Google Shape;213;p23"/>
          <p:cNvSpPr/>
          <p:nvPr/>
        </p:nvSpPr>
        <p:spPr>
          <a:xfrm>
            <a:off x="7730171" y="3325502"/>
            <a:ext cx="6244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Often dominates in evolutionary settings</a:t>
            </a:r>
            <a:endParaRPr b="0" i="0" sz="1750" u="none" cap="none" strike="noStrike"/>
          </a:p>
        </p:txBody>
      </p:sp>
      <p:sp>
        <p:nvSpPr>
          <p:cNvPr id="214" name="Google Shape;214;p23"/>
          <p:cNvSpPr/>
          <p:nvPr/>
        </p:nvSpPr>
        <p:spPr>
          <a:xfrm>
            <a:off x="793790" y="7160901"/>
            <a:ext cx="13042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Replicator equations show convergence may favor "safe" hare choice. Illustrates Straub's risk dominance concept.</a:t>
            </a:r>
            <a:endParaRPr b="0" i="0" sz="1750" u="none" cap="none" strike="noStrike"/>
          </a:p>
        </p:txBody>
      </p:sp>
      <p:pic>
        <p:nvPicPr>
          <p:cNvPr id="215" name="Google Shape;215;p23" title="ChatGPT Image Apr 10, 2025 at 01_57_10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9250" y="1509450"/>
            <a:ext cx="5697275" cy="535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"/>
          <p:cNvSpPr/>
          <p:nvPr/>
        </p:nvSpPr>
        <p:spPr>
          <a:xfrm>
            <a:off x="655640" y="508402"/>
            <a:ext cx="97791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Stag Hunt - Coordination Dilemma</a:t>
            </a:r>
            <a:endParaRPr b="0" i="0" sz="4450" u="none" cap="none" strike="noStrike"/>
          </a:p>
        </p:txBody>
      </p:sp>
      <p:pic>
        <p:nvPicPr>
          <p:cNvPr id="222" name="Google Shape;222;p24" title="output-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300" y="2157200"/>
            <a:ext cx="8808351" cy="58646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3" name="Google Shape;223;p24"/>
          <p:cNvGraphicFramePr/>
          <p:nvPr/>
        </p:nvGraphicFramePr>
        <p:xfrm>
          <a:off x="9494425" y="341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{AEF8BBB2-DCA3-47E6-90F0-41EA1B473C61}</a:tableStyleId>
              </a:tblPr>
              <a:tblGrid>
                <a:gridCol w="2700475"/>
                <a:gridCol w="753300"/>
                <a:gridCol w="1229075"/>
              </a:tblGrid>
              <a:tr h="841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Stag</a:t>
                      </a:r>
                      <a:endParaRPr b="1" sz="18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Hare</a:t>
                      </a:r>
                      <a:endParaRPr b="1" sz="1800"/>
                    </a:p>
                  </a:txBody>
                  <a:tcPr marT="19050" marB="19050" marR="28575" marL="28575" anchor="b"/>
                </a:tc>
              </a:tr>
              <a:tr h="463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Stag</a:t>
                      </a:r>
                      <a:endParaRPr b="1" sz="18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 sz="18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</a:t>
                      </a:r>
                      <a:endParaRPr sz="1800"/>
                    </a:p>
                  </a:txBody>
                  <a:tcPr marT="19050" marB="19050" marR="28575" marL="28575" anchor="b"/>
                </a:tc>
              </a:tr>
              <a:tr h="463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Hare</a:t>
                      </a:r>
                      <a:endParaRPr b="1" sz="18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 sz="18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 sz="1800"/>
                    </a:p>
                  </a:txBody>
                  <a:tcPr marT="19050" marB="19050" marR="28575" marL="28575" anchor="b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5"/>
          <p:cNvSpPr/>
          <p:nvPr/>
        </p:nvSpPr>
        <p:spPr>
          <a:xfrm>
            <a:off x="793790" y="893916"/>
            <a:ext cx="60147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Comparative Insights</a:t>
            </a:r>
            <a:endParaRPr b="0" i="0" sz="4450" u="none" cap="none" strike="noStrike"/>
          </a:p>
        </p:txBody>
      </p:sp>
      <p:sp>
        <p:nvSpPr>
          <p:cNvPr id="230" name="Google Shape;230;p25"/>
          <p:cNvSpPr/>
          <p:nvPr/>
        </p:nvSpPr>
        <p:spPr>
          <a:xfrm>
            <a:off x="793790" y="2816423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Rock-Paper-Scissors:</a:t>
            </a: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Exhibits continual strategy cycles with neutral stability. No dominant strategy emerges in evolutionary dynamics.</a:t>
            </a:r>
            <a:endParaRPr b="0" i="0" sz="1750" u="none" cap="none" strike="noStrike"/>
          </a:p>
        </p:txBody>
      </p:sp>
      <p:sp>
        <p:nvSpPr>
          <p:cNvPr id="231" name="Google Shape;231;p25"/>
          <p:cNvSpPr/>
          <p:nvPr/>
        </p:nvSpPr>
        <p:spPr>
          <a:xfrm>
            <a:off x="793790" y="3621524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Chicken:</a:t>
            </a: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Demonstrates mixed equilibria highly sensitive to risk parameters. Small payoff adjustments create significant behavioral shifts.</a:t>
            </a:r>
            <a:endParaRPr b="0" i="0" sz="1750" u="none" cap="none" strike="noStrike"/>
          </a:p>
        </p:txBody>
      </p:sp>
      <p:sp>
        <p:nvSpPr>
          <p:cNvPr id="232" name="Google Shape;232;p25"/>
          <p:cNvSpPr/>
          <p:nvPr/>
        </p:nvSpPr>
        <p:spPr>
          <a:xfrm>
            <a:off x="793790" y="4426625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Battle of the Sexes:</a:t>
            </a: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Asymmetry creates inherent coordination challenges. Initial conditions strongly influence which equilibrium prevails.</a:t>
            </a:r>
            <a:endParaRPr b="0" i="0" sz="1750" u="none" cap="none" strike="noStrike"/>
          </a:p>
        </p:txBody>
      </p:sp>
      <p:sp>
        <p:nvSpPr>
          <p:cNvPr id="233" name="Google Shape;233;p25"/>
          <p:cNvSpPr/>
          <p:nvPr/>
        </p:nvSpPr>
        <p:spPr>
          <a:xfrm>
            <a:off x="793790" y="5231725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Stag Hunt:</a:t>
            </a: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Illustrates tension between optimal (payoff-dominant) outcomes and safer (risk-dominant) choices. Trust determines evolutionary path.</a:t>
            </a:r>
            <a:endParaRPr b="0" i="0" sz="1750" u="none" cap="none" strike="noStrike"/>
          </a:p>
        </p:txBody>
      </p:sp>
      <p:sp>
        <p:nvSpPr>
          <p:cNvPr id="234" name="Google Shape;234;p25"/>
          <p:cNvSpPr/>
          <p:nvPr/>
        </p:nvSpPr>
        <p:spPr>
          <a:xfrm>
            <a:off x="793790" y="6212681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These diverse games reveal how different payoff structures drive vastly different evolutionary outcomes.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/>
          <p:nvPr/>
        </p:nvSpPr>
        <p:spPr>
          <a:xfrm>
            <a:off x="793790" y="1050361"/>
            <a:ext cx="87315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 &amp; Future Directions</a:t>
            </a:r>
            <a:endParaRPr b="0" i="0" sz="4450" u="none" cap="none" strike="noStrike"/>
          </a:p>
        </p:txBody>
      </p:sp>
      <p:sp>
        <p:nvSpPr>
          <p:cNvPr id="241" name="Google Shape;241;p26"/>
          <p:cNvSpPr/>
          <p:nvPr/>
        </p:nvSpPr>
        <p:spPr>
          <a:xfrm>
            <a:off x="793790" y="3085743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Evolutionary Perspective:</a:t>
            </a: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Game dynamics illuminate why coordination failures persist in natural systems despite selective pressure</a:t>
            </a:r>
            <a:endParaRPr b="0" i="0" sz="1750" u="none" cap="none" strike="noStrike"/>
          </a:p>
        </p:txBody>
      </p:sp>
      <p:sp>
        <p:nvSpPr>
          <p:cNvPr id="242" name="Google Shape;242;p26"/>
          <p:cNvSpPr/>
          <p:nvPr/>
        </p:nvSpPr>
        <p:spPr>
          <a:xfrm>
            <a:off x="793790" y="3890843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Risk Dominance:</a:t>
            </a: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Straub's concept explains why suboptimal equilibria often prevail over payoff-dominant ones</a:t>
            </a:r>
            <a:endParaRPr b="0" i="0" sz="1750" u="none" cap="none" strike="noStrike"/>
          </a:p>
        </p:txBody>
      </p:sp>
      <p:sp>
        <p:nvSpPr>
          <p:cNvPr id="243" name="Google Shape;243;p26"/>
          <p:cNvSpPr/>
          <p:nvPr/>
        </p:nvSpPr>
        <p:spPr>
          <a:xfrm>
            <a:off x="793790" y="4333042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Practical Applications:</a:t>
            </a: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These insights directly inform algorithm design, multi-agent systems, and social coordination mechanisms</a:t>
            </a:r>
            <a:endParaRPr b="0" i="0" sz="1750" u="none" cap="none" strike="noStrike"/>
          </a:p>
        </p:txBody>
      </p:sp>
      <p:sp>
        <p:nvSpPr>
          <p:cNvPr id="244" name="Google Shape;244;p26"/>
          <p:cNvSpPr/>
          <p:nvPr/>
        </p:nvSpPr>
        <p:spPr>
          <a:xfrm>
            <a:off x="793790" y="5138142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Future Research:</a:t>
            </a: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testing if a strategy type gives one an advantage in most games, how people’s game tendencies reflect in everyday decision making. </a:t>
            </a:r>
            <a:endParaRPr b="0" i="0" sz="1750" u="none" cap="none" strike="noStrike"/>
          </a:p>
        </p:txBody>
      </p:sp>
      <p:sp>
        <p:nvSpPr>
          <p:cNvPr id="245" name="Google Shape;245;p26"/>
          <p:cNvSpPr/>
          <p:nvPr/>
        </p:nvSpPr>
        <p:spPr>
          <a:xfrm>
            <a:off x="793790" y="5943243"/>
            <a:ext cx="13042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Resources:</a:t>
            </a: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See references (Straub, 1995; course texts; supplemental materials) for deeper exploration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6" name="Google Shape;6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>
            <a:off x="6280190" y="731163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Evolution &amp; Strategic Interaction</a:t>
            </a:r>
            <a:endParaRPr b="0" i="0" sz="4450" u="none" cap="none" strike="noStrike"/>
          </a:p>
        </p:txBody>
      </p:sp>
      <p:pic>
        <p:nvPicPr>
          <p:cNvPr descr="preencoded.png" id="68" name="Google Shape;6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2488883"/>
            <a:ext cx="1134070" cy="166985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7754422" y="2715697"/>
            <a:ext cx="451473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Evolutionary Game Theory Lens</a:t>
            </a:r>
            <a:endParaRPr b="0" i="0" sz="220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7754422" y="3206115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Examines coordination through population dynamics. Reveals emergent behaviors across time.</a:t>
            </a:r>
            <a:endParaRPr b="0" i="0" sz="1750" u="none" cap="none" strike="noStrike"/>
          </a:p>
        </p:txBody>
      </p:sp>
      <p:pic>
        <p:nvPicPr>
          <p:cNvPr descr="preencoded.png" id="71" name="Google Shape;71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190" y="4158734"/>
            <a:ext cx="1134070" cy="1669852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/>
          <p:nvPr/>
        </p:nvSpPr>
        <p:spPr>
          <a:xfrm>
            <a:off x="7754422" y="4385548"/>
            <a:ext cx="458104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Natural Selection Meets Strategy</a:t>
            </a:r>
            <a:endParaRPr b="0" i="0" sz="220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7754422" y="4875967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Fitness depends on strategic choices. Better strategies increase representation.</a:t>
            </a:r>
            <a:endParaRPr b="0" i="0" sz="1750" u="none" cap="none" strike="noStrike"/>
          </a:p>
        </p:txBody>
      </p:sp>
      <p:pic>
        <p:nvPicPr>
          <p:cNvPr descr="preencoded.png" id="74" name="Google Shape;74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190" y="5828586"/>
            <a:ext cx="1134070" cy="166985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/>
          <p:nvPr/>
        </p:nvSpPr>
        <p:spPr>
          <a:xfrm>
            <a:off x="7754422" y="6055400"/>
            <a:ext cx="398478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Risk Dominance Connection</a:t>
            </a:r>
            <a:endParaRPr b="0" i="0" sz="2200" u="none" cap="none" strike="noStrike"/>
          </a:p>
        </p:txBody>
      </p:sp>
      <p:sp>
        <p:nvSpPr>
          <p:cNvPr id="76" name="Google Shape;76;p14"/>
          <p:cNvSpPr/>
          <p:nvPr/>
        </p:nvSpPr>
        <p:spPr>
          <a:xfrm>
            <a:off x="7754422" y="6545818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Straub's 1995 work links risk assessment to evolutionary outcomes. Explains non-optimal equilibria.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2" name="Google Shape;8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/>
          <p:nvPr/>
        </p:nvSpPr>
        <p:spPr>
          <a:xfrm>
            <a:off x="793790" y="811933"/>
            <a:ext cx="71445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Why Study These Games?</a:t>
            </a:r>
            <a:endParaRPr b="0" i="0" sz="4450" u="none" cap="none" strike="noStrike"/>
          </a:p>
        </p:txBody>
      </p:sp>
      <p:sp>
        <p:nvSpPr>
          <p:cNvPr id="84" name="Google Shape;84;p15"/>
          <p:cNvSpPr/>
          <p:nvPr/>
        </p:nvSpPr>
        <p:spPr>
          <a:xfrm>
            <a:off x="793790" y="277379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5" name="Google Shape;8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8860" y="2816304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/>
          <p:nvPr/>
        </p:nvSpPr>
        <p:spPr>
          <a:xfrm>
            <a:off x="1530906" y="2773799"/>
            <a:ext cx="2927747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Understand Cyclic vs. Convergent Behavior</a:t>
            </a:r>
            <a:endParaRPr b="0" i="0" sz="2200" u="none" cap="none" strike="noStrike"/>
          </a:p>
        </p:txBody>
      </p:sp>
      <p:sp>
        <p:nvSpPr>
          <p:cNvPr id="87" name="Google Shape;87;p15"/>
          <p:cNvSpPr/>
          <p:nvPr/>
        </p:nvSpPr>
        <p:spPr>
          <a:xfrm>
            <a:off x="1530906" y="3972878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Some games never reach stable equilibrium. Others converge to predictable states.</a:t>
            </a:r>
            <a:endParaRPr b="0" i="0" sz="1750" u="none" cap="none" strike="noStrike"/>
          </a:p>
        </p:txBody>
      </p:sp>
      <p:sp>
        <p:nvSpPr>
          <p:cNvPr id="88" name="Google Shape;88;p15"/>
          <p:cNvSpPr/>
          <p:nvPr/>
        </p:nvSpPr>
        <p:spPr>
          <a:xfrm>
            <a:off x="4685467" y="277379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9" name="Google Shape;89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70537" y="2816304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/>
          <p:nvPr/>
        </p:nvSpPr>
        <p:spPr>
          <a:xfrm>
            <a:off x="5422583" y="277379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Explore Risk vs. Payoff Dynamics</a:t>
            </a:r>
            <a:endParaRPr b="0" i="0" sz="220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5422583" y="3618548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Safety often trumps optimality. Risk-aversion shapes evolutionary trajectories.</a:t>
            </a:r>
            <a:endParaRPr b="0" i="0" sz="175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793790" y="590645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3" name="Google Shape;93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8860" y="5948958"/>
            <a:ext cx="340162" cy="42529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1530906" y="5906453"/>
            <a:ext cx="380190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Inform Algorithmic Design</a:t>
            </a:r>
            <a:endParaRPr b="0" i="0" sz="2200" u="none" cap="none" strike="noStrike"/>
          </a:p>
        </p:txBody>
      </p:sp>
      <p:sp>
        <p:nvSpPr>
          <p:cNvPr id="95" name="Google Shape;95;p15"/>
          <p:cNvSpPr/>
          <p:nvPr/>
        </p:nvSpPr>
        <p:spPr>
          <a:xfrm>
            <a:off x="1530906" y="6396871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Insights drive better coordination mechanisms. 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/>
          <p:nvPr/>
        </p:nvSpPr>
        <p:spPr>
          <a:xfrm>
            <a:off x="713542" y="794385"/>
            <a:ext cx="7014805" cy="6371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000"/>
              <a:buFont typeface="Merriweather"/>
              <a:buNone/>
            </a:pPr>
            <a:r>
              <a:rPr b="1" i="0" lang="en-US" sz="40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The Four Games - Overview</a:t>
            </a:r>
            <a:endParaRPr b="0" i="0" sz="4000" u="none" cap="none" strike="noStrike"/>
          </a:p>
        </p:txBody>
      </p:sp>
      <p:sp>
        <p:nvSpPr>
          <p:cNvPr id="103" name="Google Shape;103;p16"/>
          <p:cNvSpPr/>
          <p:nvPr/>
        </p:nvSpPr>
        <p:spPr>
          <a:xfrm>
            <a:off x="713542" y="1737241"/>
            <a:ext cx="7716917" cy="1190030"/>
          </a:xfrm>
          <a:prstGeom prst="roundRect">
            <a:avLst>
              <a:gd fmla="val 7196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924997" y="1948696"/>
            <a:ext cx="2590086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00"/>
              <a:buFont typeface="Merriweather"/>
              <a:buNone/>
            </a:pPr>
            <a:r>
              <a:rPr b="1" i="0" lang="en-US" sz="20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Rock-Paper-Scissors</a:t>
            </a:r>
            <a:endParaRPr b="0" i="0" sz="2000" u="none" cap="none" strike="noStrike"/>
          </a:p>
        </p:txBody>
      </p:sp>
      <p:sp>
        <p:nvSpPr>
          <p:cNvPr id="105" name="Google Shape;105;p16"/>
          <p:cNvSpPr/>
          <p:nvPr/>
        </p:nvSpPr>
        <p:spPr>
          <a:xfrm>
            <a:off x="924997" y="2389584"/>
            <a:ext cx="7294007" cy="326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Cyclic, neutrally stable dynamics. No dominant strategy exists.</a:t>
            </a:r>
            <a:endParaRPr b="0" i="0" sz="1600" u="none" cap="none" strike="noStrike"/>
          </a:p>
        </p:txBody>
      </p:sp>
      <p:sp>
        <p:nvSpPr>
          <p:cNvPr id="106" name="Google Shape;106;p16"/>
          <p:cNvSpPr/>
          <p:nvPr/>
        </p:nvSpPr>
        <p:spPr>
          <a:xfrm>
            <a:off x="713542" y="3131106"/>
            <a:ext cx="7716917" cy="1516261"/>
          </a:xfrm>
          <a:prstGeom prst="roundRect">
            <a:avLst>
              <a:gd fmla="val 5648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924997" y="3342561"/>
            <a:ext cx="2548652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00"/>
              <a:buFont typeface="Merriweather"/>
              <a:buNone/>
            </a:pPr>
            <a:r>
              <a:rPr b="1" i="0" lang="en-US" sz="20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Chicken</a:t>
            </a:r>
            <a:endParaRPr b="0" i="0" sz="2000" u="none" cap="none" strike="noStrike"/>
          </a:p>
        </p:txBody>
      </p:sp>
      <p:sp>
        <p:nvSpPr>
          <p:cNvPr id="108" name="Google Shape;108;p16"/>
          <p:cNvSpPr/>
          <p:nvPr/>
        </p:nvSpPr>
        <p:spPr>
          <a:xfrm>
            <a:off x="924997" y="3783449"/>
            <a:ext cx="7294007" cy="652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Tension between aggression and yielding. Mutual aggression causes worst outcome.</a:t>
            </a:r>
            <a:endParaRPr b="0" i="0" sz="1600" u="none" cap="none" strike="noStrike"/>
          </a:p>
        </p:txBody>
      </p:sp>
      <p:sp>
        <p:nvSpPr>
          <p:cNvPr id="109" name="Google Shape;109;p16"/>
          <p:cNvSpPr/>
          <p:nvPr/>
        </p:nvSpPr>
        <p:spPr>
          <a:xfrm>
            <a:off x="713542" y="4851202"/>
            <a:ext cx="7716917" cy="1190030"/>
          </a:xfrm>
          <a:prstGeom prst="roundRect">
            <a:avLst>
              <a:gd fmla="val 7196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924997" y="5062657"/>
            <a:ext cx="2548652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00"/>
              <a:buFont typeface="Merriweather"/>
              <a:buNone/>
            </a:pPr>
            <a:r>
              <a:rPr b="1" i="0" lang="en-US" sz="20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Battle of the Sexes</a:t>
            </a:r>
            <a:endParaRPr b="0" i="0" sz="200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924997" y="5503545"/>
            <a:ext cx="7294007" cy="326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Asymmetric coordination challenges. Both prefer to coordinate differently.</a:t>
            </a:r>
            <a:endParaRPr b="0" i="0" sz="160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713542" y="6245066"/>
            <a:ext cx="7716917" cy="1190030"/>
          </a:xfrm>
          <a:prstGeom prst="roundRect">
            <a:avLst>
              <a:gd fmla="val 7196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924997" y="6456521"/>
            <a:ext cx="2548652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00"/>
              <a:buFont typeface="Merriweather"/>
              <a:buNone/>
            </a:pPr>
            <a:r>
              <a:rPr b="1" i="0" lang="en-US" sz="20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Stag Hunt</a:t>
            </a:r>
            <a:endParaRPr b="0" i="0" sz="2000" u="none" cap="none" strike="noStrike"/>
          </a:p>
        </p:txBody>
      </p:sp>
      <p:sp>
        <p:nvSpPr>
          <p:cNvPr id="114" name="Google Shape;114;p16"/>
          <p:cNvSpPr/>
          <p:nvPr/>
        </p:nvSpPr>
        <p:spPr>
          <a:xfrm>
            <a:off x="924997" y="6897410"/>
            <a:ext cx="7294007" cy="326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Coordination dilemma between high reward and safe choice.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/>
          <p:nvPr/>
        </p:nvSpPr>
        <p:spPr>
          <a:xfrm>
            <a:off x="793800" y="590775"/>
            <a:ext cx="56670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1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Rock-Paper-Scissors</a:t>
            </a:r>
            <a:endParaRPr b="0" i="0" sz="4150" u="none" cap="none" strike="noStrike"/>
          </a:p>
        </p:txBody>
      </p:sp>
      <p:sp>
        <p:nvSpPr>
          <p:cNvPr id="121" name="Google Shape;121;p17"/>
          <p:cNvSpPr/>
          <p:nvPr/>
        </p:nvSpPr>
        <p:spPr>
          <a:xfrm>
            <a:off x="1743789" y="359735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Rock</a:t>
            </a:r>
            <a:endParaRPr b="0" i="0" sz="2200" u="none" cap="none" strike="noStrike"/>
          </a:p>
        </p:txBody>
      </p:sp>
      <p:sp>
        <p:nvSpPr>
          <p:cNvPr id="122" name="Google Shape;122;p17"/>
          <p:cNvSpPr/>
          <p:nvPr/>
        </p:nvSpPr>
        <p:spPr>
          <a:xfrm>
            <a:off x="793790" y="4087773"/>
            <a:ext cx="378523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Beats scissors, loses to paper. Creates fundamental cyclic dynamic.</a:t>
            </a:r>
            <a:endParaRPr b="0" i="0" sz="1750" u="none" cap="none" strike="noStrike"/>
          </a:p>
        </p:txBody>
      </p:sp>
      <p:pic>
        <p:nvPicPr>
          <p:cNvPr descr="preencoded.png" id="123" name="Google Shape;12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653" y="2104430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4" name="Google Shape;12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71411" y="3900011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/>
          <p:nvPr/>
        </p:nvSpPr>
        <p:spPr>
          <a:xfrm>
            <a:off x="9937790" y="255246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Paper</a:t>
            </a:r>
            <a:endParaRPr b="0" i="0" sz="2200" u="none" cap="none" strike="noStrike"/>
          </a:p>
        </p:txBody>
      </p:sp>
      <p:sp>
        <p:nvSpPr>
          <p:cNvPr id="126" name="Google Shape;126;p17"/>
          <p:cNvSpPr/>
          <p:nvPr/>
        </p:nvSpPr>
        <p:spPr>
          <a:xfrm>
            <a:off x="9937790" y="3042880"/>
            <a:ext cx="3898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Beats rock, loses to scissors. Maintains the non-convergent cycle.</a:t>
            </a:r>
            <a:endParaRPr b="0" i="0" sz="1750" u="none" cap="none" strike="noStrike"/>
          </a:p>
        </p:txBody>
      </p:sp>
      <p:pic>
        <p:nvPicPr>
          <p:cNvPr descr="preencoded.png" id="127" name="Google Shape;127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2653" y="2104430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8" name="Google Shape;128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70307" y="2948940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/>
          <p:nvPr/>
        </p:nvSpPr>
        <p:spPr>
          <a:xfrm>
            <a:off x="9937790" y="500503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Scissors</a:t>
            </a:r>
            <a:endParaRPr b="0" i="0" sz="2200" u="none" cap="none" strike="noStrike"/>
          </a:p>
        </p:txBody>
      </p:sp>
      <p:sp>
        <p:nvSpPr>
          <p:cNvPr id="130" name="Google Shape;130;p17"/>
          <p:cNvSpPr/>
          <p:nvPr/>
        </p:nvSpPr>
        <p:spPr>
          <a:xfrm>
            <a:off x="9937790" y="5495449"/>
            <a:ext cx="3898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Beats paper, loses to rock. Completes the strategy cycle.</a:t>
            </a:r>
            <a:endParaRPr b="0" i="0" sz="1750" u="none" cap="none" strike="noStrike"/>
          </a:p>
        </p:txBody>
      </p:sp>
      <p:pic>
        <p:nvPicPr>
          <p:cNvPr descr="preencoded.png" id="131" name="Google Shape;131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32653" y="2104430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32" name="Google Shape;132;p1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694533" y="5675114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/>
          <p:nvPr/>
        </p:nvSpPr>
        <p:spPr>
          <a:xfrm>
            <a:off x="793790" y="6924556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Payoff matrix creates unique equilibrium at (1/3, 1/3, 1/3). Replicator equation shows endless cycling around this point.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/>
          <p:nvPr/>
        </p:nvSpPr>
        <p:spPr>
          <a:xfrm>
            <a:off x="821450" y="397175"/>
            <a:ext cx="56670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1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Rock-Paper-Scissors</a:t>
            </a:r>
            <a:endParaRPr b="0" i="0" sz="4150" u="none" cap="none" strike="noStrike"/>
          </a:p>
        </p:txBody>
      </p:sp>
      <p:pic>
        <p:nvPicPr>
          <p:cNvPr id="140" name="Google Shape;140;p18" title="outpu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300" y="1783950"/>
            <a:ext cx="7204275" cy="535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 title="Screenshot 2025-04-08 at 2.58.07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8075" y="3453288"/>
            <a:ext cx="6012776" cy="20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/>
          <p:nvPr/>
        </p:nvSpPr>
        <p:spPr>
          <a:xfrm>
            <a:off x="793802" y="1025950"/>
            <a:ext cx="93654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Chicken - Risk &amp; Response</a:t>
            </a:r>
            <a:endParaRPr b="0" i="0" sz="4450" u="none" cap="none" strike="noStrike"/>
          </a:p>
        </p:txBody>
      </p:sp>
      <p:pic>
        <p:nvPicPr>
          <p:cNvPr descr="preencoded.png" id="148" name="Google Shape;14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78348" y="2188369"/>
            <a:ext cx="2152055" cy="1306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9" name="Google Shape;14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94892" y="2804398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/>
          <p:nvPr/>
        </p:nvSpPr>
        <p:spPr>
          <a:xfrm>
            <a:off x="5357217" y="24151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Mutual Aggression</a:t>
            </a:r>
            <a:endParaRPr b="0" i="0" sz="2200" u="none" cap="none" strike="noStrike"/>
          </a:p>
        </p:txBody>
      </p:sp>
      <p:sp>
        <p:nvSpPr>
          <p:cNvPr id="151" name="Google Shape;151;p19"/>
          <p:cNvSpPr/>
          <p:nvPr/>
        </p:nvSpPr>
        <p:spPr>
          <a:xfrm>
            <a:off x="5357217" y="2905601"/>
            <a:ext cx="407443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Catastrophic outcome for both players</a:t>
            </a:r>
            <a:endParaRPr b="0" i="0" sz="1750" u="none" cap="none" strike="noStrike"/>
          </a:p>
        </p:txBody>
      </p:sp>
      <p:sp>
        <p:nvSpPr>
          <p:cNvPr id="152" name="Google Shape;152;p19"/>
          <p:cNvSpPr/>
          <p:nvPr/>
        </p:nvSpPr>
        <p:spPr>
          <a:xfrm>
            <a:off x="5187077" y="3508415"/>
            <a:ext cx="8592860" cy="15240"/>
          </a:xfrm>
          <a:prstGeom prst="roundRect">
            <a:avLst>
              <a:gd fmla="val 625116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3" name="Google Shape;153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02381" y="3551992"/>
            <a:ext cx="4304109" cy="1306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4" name="Google Shape;154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94892" y="4006096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9"/>
          <p:cNvSpPr/>
          <p:nvPr/>
        </p:nvSpPr>
        <p:spPr>
          <a:xfrm>
            <a:off x="6433304" y="3778806"/>
            <a:ext cx="303002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Unilateral Aggression</a:t>
            </a:r>
            <a:endParaRPr b="0" i="0" sz="2200" u="none" cap="none" strike="noStrike"/>
          </a:p>
        </p:txBody>
      </p:sp>
      <p:sp>
        <p:nvSpPr>
          <p:cNvPr id="156" name="Google Shape;156;p19"/>
          <p:cNvSpPr/>
          <p:nvPr/>
        </p:nvSpPr>
        <p:spPr>
          <a:xfrm>
            <a:off x="6433304" y="4269224"/>
            <a:ext cx="464081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Victory for aggressor, submission for yielder</a:t>
            </a:r>
            <a:endParaRPr b="0" i="0" sz="1750" u="none" cap="none" strike="noStrike"/>
          </a:p>
        </p:txBody>
      </p:sp>
      <p:sp>
        <p:nvSpPr>
          <p:cNvPr id="157" name="Google Shape;157;p19"/>
          <p:cNvSpPr/>
          <p:nvPr/>
        </p:nvSpPr>
        <p:spPr>
          <a:xfrm>
            <a:off x="6263164" y="4872038"/>
            <a:ext cx="7516773" cy="15240"/>
          </a:xfrm>
          <a:prstGeom prst="roundRect">
            <a:avLst>
              <a:gd fmla="val 625116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8" name="Google Shape;158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26294" y="4915614"/>
            <a:ext cx="6456164" cy="1306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9" name="Google Shape;159;p1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894773" y="5369719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9"/>
          <p:cNvSpPr/>
          <p:nvPr/>
        </p:nvSpPr>
        <p:spPr>
          <a:xfrm>
            <a:off x="7509272" y="514242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Mutual Yielding</a:t>
            </a:r>
            <a:endParaRPr b="0" i="0" sz="2200" u="none" cap="none" strike="noStrike"/>
          </a:p>
        </p:txBody>
      </p:sp>
      <p:sp>
        <p:nvSpPr>
          <p:cNvPr id="161" name="Google Shape;161;p19"/>
          <p:cNvSpPr/>
          <p:nvPr/>
        </p:nvSpPr>
        <p:spPr>
          <a:xfrm>
            <a:off x="7509272" y="5632847"/>
            <a:ext cx="426470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Moderate payoff, risk-dominant strategy</a:t>
            </a:r>
            <a:endParaRPr b="0" i="0" sz="1750" u="none" cap="none" strike="noStrike"/>
          </a:p>
        </p:txBody>
      </p:sp>
      <p:sp>
        <p:nvSpPr>
          <p:cNvPr id="162" name="Google Shape;162;p19"/>
          <p:cNvSpPr/>
          <p:nvPr/>
        </p:nvSpPr>
        <p:spPr>
          <a:xfrm>
            <a:off x="793790" y="6477714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Mixed equilibrium emerges with risk-dominant selection. Replicator dynamics show high sensitivity to small payoff adjustments.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/>
          <p:nvPr/>
        </p:nvSpPr>
        <p:spPr>
          <a:xfrm>
            <a:off x="793802" y="593250"/>
            <a:ext cx="93654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Chicken - Risk &amp; Response</a:t>
            </a:r>
            <a:endParaRPr b="0" i="0" sz="4450" u="none" cap="none" strike="noStrike"/>
          </a:p>
        </p:txBody>
      </p:sp>
      <p:pic>
        <p:nvPicPr>
          <p:cNvPr id="169" name="Google Shape;169;p20" title="Screenshot 2025-04-08 at 3.01.1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5975" y="3319463"/>
            <a:ext cx="5505450" cy="15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 title="output-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29738"/>
            <a:ext cx="8421174" cy="4170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/>
          <p:nvPr/>
        </p:nvSpPr>
        <p:spPr>
          <a:xfrm>
            <a:off x="793790" y="1150739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i="0" lang="en-US" sz="44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Battle of the Sexes</a:t>
            </a:r>
            <a:endParaRPr b="0" i="0" sz="4450" u="none" cap="none" strike="noStrike"/>
          </a:p>
        </p:txBody>
      </p:sp>
      <p:sp>
        <p:nvSpPr>
          <p:cNvPr id="177" name="Google Shape;177;p21"/>
          <p:cNvSpPr/>
          <p:nvPr/>
        </p:nvSpPr>
        <p:spPr>
          <a:xfrm>
            <a:off x="793790" y="2313146"/>
            <a:ext cx="2173724" cy="1306949"/>
          </a:xfrm>
          <a:prstGeom prst="roundRect">
            <a:avLst>
              <a:gd fmla="val 728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8" name="Google Shape;17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1167" y="2767251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/>
          <p:nvPr/>
        </p:nvSpPr>
        <p:spPr>
          <a:xfrm>
            <a:off x="3194328" y="2539960"/>
            <a:ext cx="316349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Her preferred outcome</a:t>
            </a:r>
            <a:endParaRPr b="0" i="0" sz="2200" u="none" cap="none" strike="noStrike"/>
          </a:p>
        </p:txBody>
      </p:sp>
      <p:sp>
        <p:nvSpPr>
          <p:cNvPr id="180" name="Google Shape;180;p21"/>
          <p:cNvSpPr/>
          <p:nvPr/>
        </p:nvSpPr>
        <p:spPr>
          <a:xfrm>
            <a:off x="3194328" y="3030379"/>
            <a:ext cx="375046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Higher payoff for her, lower for him</a:t>
            </a:r>
            <a:endParaRPr b="0" i="0" sz="1750" u="none" cap="none" strike="noStrike"/>
          </a:p>
        </p:txBody>
      </p:sp>
      <p:sp>
        <p:nvSpPr>
          <p:cNvPr id="181" name="Google Shape;181;p21"/>
          <p:cNvSpPr/>
          <p:nvPr/>
        </p:nvSpPr>
        <p:spPr>
          <a:xfrm>
            <a:off x="3080861" y="3604855"/>
            <a:ext cx="10642402" cy="15240"/>
          </a:xfrm>
          <a:prstGeom prst="roundRect">
            <a:avLst>
              <a:gd fmla="val 625116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/>
          <p:nvPr/>
        </p:nvSpPr>
        <p:spPr>
          <a:xfrm>
            <a:off x="793790" y="3733443"/>
            <a:ext cx="4347567" cy="1306949"/>
          </a:xfrm>
          <a:prstGeom prst="roundRect">
            <a:avLst>
              <a:gd fmla="val 728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3" name="Google Shape;18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08089" y="4187547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1"/>
          <p:cNvSpPr/>
          <p:nvPr/>
        </p:nvSpPr>
        <p:spPr>
          <a:xfrm>
            <a:off x="5368171" y="3960257"/>
            <a:ext cx="382071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Mixed strategy uncertainty</a:t>
            </a:r>
            <a:endParaRPr b="0" i="0" sz="2200" u="none" cap="none" strike="noStrike"/>
          </a:p>
        </p:txBody>
      </p:sp>
      <p:sp>
        <p:nvSpPr>
          <p:cNvPr id="185" name="Google Shape;185;p21"/>
          <p:cNvSpPr/>
          <p:nvPr/>
        </p:nvSpPr>
        <p:spPr>
          <a:xfrm>
            <a:off x="5368171" y="4450675"/>
            <a:ext cx="382071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Arises from coordination challenge</a:t>
            </a:r>
            <a:endParaRPr b="0" i="0" sz="1750" u="none" cap="none" strike="noStrike"/>
          </a:p>
        </p:txBody>
      </p:sp>
      <p:sp>
        <p:nvSpPr>
          <p:cNvPr id="186" name="Google Shape;186;p21"/>
          <p:cNvSpPr/>
          <p:nvPr/>
        </p:nvSpPr>
        <p:spPr>
          <a:xfrm>
            <a:off x="5254704" y="5025152"/>
            <a:ext cx="8468558" cy="15240"/>
          </a:xfrm>
          <a:prstGeom prst="roundRect">
            <a:avLst>
              <a:gd fmla="val 625116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1"/>
          <p:cNvSpPr/>
          <p:nvPr/>
        </p:nvSpPr>
        <p:spPr>
          <a:xfrm>
            <a:off x="793790" y="5153739"/>
            <a:ext cx="6521410" cy="1306949"/>
          </a:xfrm>
          <a:prstGeom prst="roundRect">
            <a:avLst>
              <a:gd fmla="val 7289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8" name="Google Shape;188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95011" y="5607844"/>
            <a:ext cx="318968" cy="39862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1"/>
          <p:cNvSpPr/>
          <p:nvPr/>
        </p:nvSpPr>
        <p:spPr>
          <a:xfrm>
            <a:off x="7542014" y="5380553"/>
            <a:ext cx="312515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i="0" lang="en-US" sz="22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His preferred outcome</a:t>
            </a:r>
            <a:endParaRPr b="0" i="0" sz="2200" u="none" cap="none" strike="noStrike"/>
          </a:p>
        </p:txBody>
      </p:sp>
      <p:sp>
        <p:nvSpPr>
          <p:cNvPr id="190" name="Google Shape;190;p21"/>
          <p:cNvSpPr/>
          <p:nvPr/>
        </p:nvSpPr>
        <p:spPr>
          <a:xfrm>
            <a:off x="7542014" y="5870972"/>
            <a:ext cx="375046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Higher payoff for him, lower for her</a:t>
            </a:r>
            <a:endParaRPr b="0" i="0" sz="1750" u="none" cap="none" strike="noStrike"/>
          </a:p>
        </p:txBody>
      </p:sp>
      <p:sp>
        <p:nvSpPr>
          <p:cNvPr id="191" name="Google Shape;191;p21"/>
          <p:cNvSpPr/>
          <p:nvPr/>
        </p:nvSpPr>
        <p:spPr>
          <a:xfrm>
            <a:off x="793790" y="6715839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Two pure Nash equilibria exist. Each player prefers a different one. Initial conditions strongly influence final outcomes.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